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9" r:id="rId3"/>
    <p:sldId id="257" r:id="rId4"/>
    <p:sldId id="258" r:id="rId5"/>
    <p:sldId id="259" r:id="rId6"/>
    <p:sldId id="280" r:id="rId7"/>
    <p:sldId id="273" r:id="rId8"/>
    <p:sldId id="260" r:id="rId9"/>
    <p:sldId id="261" r:id="rId10"/>
    <p:sldId id="262" r:id="rId11"/>
    <p:sldId id="287" r:id="rId12"/>
    <p:sldId id="265" r:id="rId13"/>
    <p:sldId id="272" r:id="rId14"/>
    <p:sldId id="290" r:id="rId15"/>
    <p:sldId id="286" r:id="rId16"/>
    <p:sldId id="289" r:id="rId17"/>
    <p:sldId id="291" r:id="rId18"/>
    <p:sldId id="292" r:id="rId19"/>
    <p:sldId id="268" r:id="rId20"/>
    <p:sldId id="293" r:id="rId21"/>
    <p:sldId id="267" r:id="rId22"/>
    <p:sldId id="283" r:id="rId23"/>
    <p:sldId id="284" r:id="rId24"/>
    <p:sldId id="285" r:id="rId25"/>
    <p:sldId id="294" r:id="rId26"/>
    <p:sldId id="295" r:id="rId27"/>
    <p:sldId id="269" r:id="rId28"/>
    <p:sldId id="271" r:id="rId29"/>
    <p:sldId id="270" r:id="rId30"/>
    <p:sldId id="296" r:id="rId31"/>
    <p:sldId id="298" r:id="rId32"/>
    <p:sldId id="275" r:id="rId33"/>
    <p:sldId id="278" r:id="rId34"/>
    <p:sldId id="297" r:id="rId35"/>
    <p:sldId id="300" r:id="rId36"/>
    <p:sldId id="299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86" d="100"/>
          <a:sy n="86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tableStyles" Target="tableStyle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printerSettings" Target="printerSettings/printerSettings1.bin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CE960FD-80E0-0E45-B9E6-D65CB2128BB4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3" Type="http://schemas.openxmlformats.org/officeDocument/2006/relationships/hyperlink" Target="http://www.youtube.com/watch?v=1XPHL4Q86t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3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2yXKbd5IDzU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Setting the Stage:</a:t>
            </a:r>
            <a:br>
              <a:rPr lang="en-US" dirty="0" smtClean="0"/>
            </a:br>
            <a:r>
              <a:rPr lang="en-US" dirty="0" smtClean="0"/>
              <a:t>Turn of the 20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Industrial Revolution and Imperialism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of Industrialization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Spreads to U.S., Germany, France </a:t>
            </a:r>
          </a:p>
          <a:p>
            <a:r>
              <a:rPr lang="en-US" dirty="0" smtClean="0"/>
              <a:t>Gap between industrialized and </a:t>
            </a:r>
            <a:r>
              <a:rPr lang="en-US" dirty="0" err="1" smtClean="0"/>
              <a:t>nonindustrialized</a:t>
            </a:r>
            <a:r>
              <a:rPr lang="en-US" dirty="0" smtClean="0"/>
              <a:t> countries leads to imperialism  </a:t>
            </a:r>
          </a:p>
          <a:p>
            <a:pPr lvl="1"/>
            <a:r>
              <a:rPr lang="en-US" dirty="0" smtClean="0"/>
              <a:t>Need for raw materials</a:t>
            </a:r>
          </a:p>
          <a:p>
            <a:pPr lvl="1"/>
            <a:r>
              <a:rPr lang="en-US" dirty="0" smtClean="0"/>
              <a:t>Potential markets for products</a:t>
            </a:r>
          </a:p>
          <a:p>
            <a:r>
              <a:rPr lang="en-US" dirty="0" smtClean="0"/>
              <a:t>Long-term: </a:t>
            </a:r>
          </a:p>
          <a:p>
            <a:pPr lvl="1"/>
            <a:r>
              <a:rPr lang="en-US" dirty="0" smtClean="0"/>
              <a:t>Longer </a:t>
            </a:r>
            <a:r>
              <a:rPr lang="en-US" dirty="0" err="1" smtClean="0"/>
              <a:t>lifespans</a:t>
            </a:r>
            <a:r>
              <a:rPr lang="en-US" dirty="0" smtClean="0"/>
              <a:t>, better health, greater wealth in industrialized nations </a:t>
            </a:r>
          </a:p>
          <a:p>
            <a:pPr lvl="1"/>
            <a:r>
              <a:rPr lang="en-US" dirty="0" smtClean="0"/>
              <a:t>Growth of a middle class leads to increased participation in democracy and social reforms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 </a:t>
            </a:r>
            <a:endParaRPr lang="en-US" dirty="0"/>
          </a:p>
        </p:txBody>
      </p:sp>
      <p:pic>
        <p:nvPicPr>
          <p:cNvPr id="5" name="Content Placeholder 4" descr="life-expectancy-map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4272" y="4070048"/>
            <a:ext cx="5389563" cy="2506147"/>
          </a:xfrm>
        </p:spPr>
      </p:pic>
      <p:pic>
        <p:nvPicPr>
          <p:cNvPr id="7" name="Picture 6" descr="Developing_world_ma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272" y="1613646"/>
            <a:ext cx="5296738" cy="2456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Reforms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Unionization </a:t>
            </a:r>
          </a:p>
          <a:p>
            <a:pPr lvl="1"/>
            <a:r>
              <a:rPr lang="en-US" dirty="0" smtClean="0"/>
              <a:t>Collective bargaining </a:t>
            </a:r>
          </a:p>
          <a:p>
            <a:pPr lvl="1"/>
            <a:r>
              <a:rPr lang="en-US" dirty="0" smtClean="0"/>
              <a:t>Strikes </a:t>
            </a:r>
          </a:p>
          <a:p>
            <a:r>
              <a:rPr lang="en-US" dirty="0" smtClean="0"/>
              <a:t>Child labor laws </a:t>
            </a:r>
          </a:p>
          <a:p>
            <a:r>
              <a:rPr lang="en-US" dirty="0" smtClean="0"/>
              <a:t>Abolition of slavery</a:t>
            </a:r>
          </a:p>
          <a:p>
            <a:r>
              <a:rPr lang="en-US" dirty="0" smtClean="0"/>
              <a:t>Women’s rights </a:t>
            </a:r>
          </a:p>
          <a:p>
            <a:r>
              <a:rPr lang="en-US" dirty="0" smtClean="0"/>
              <a:t>Education </a:t>
            </a:r>
            <a:endParaRPr lang="en-US" dirty="0"/>
          </a:p>
        </p:txBody>
      </p:sp>
      <p:pic>
        <p:nvPicPr>
          <p:cNvPr id="4" name="Picture 3" descr="205277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2133600"/>
            <a:ext cx="4264326" cy="2990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#3 </a:t>
            </a:r>
            <a:endParaRPr lang="en-US" dirty="0"/>
          </a:p>
        </p:txBody>
      </p:sp>
      <p:pic>
        <p:nvPicPr>
          <p:cNvPr id="4" name="Content Placeholder 3" descr="devilfis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9254" y="3505200"/>
            <a:ext cx="2953175" cy="3059848"/>
          </a:xfrm>
        </p:spPr>
      </p:pic>
      <p:sp>
        <p:nvSpPr>
          <p:cNvPr id="5" name="TextBox 4"/>
          <p:cNvSpPr txBox="1"/>
          <p:nvPr/>
        </p:nvSpPr>
        <p:spPr>
          <a:xfrm>
            <a:off x="1089024" y="1343996"/>
            <a:ext cx="727233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It was said that…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400" b="1" dirty="0" smtClean="0"/>
              <a:t>“The Sun Never Sets On the British Empire” 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What do you know about the British Empire? </a:t>
            </a:r>
          </a:p>
          <a:p>
            <a:pPr algn="ctr"/>
            <a:r>
              <a:rPr lang="en-US" sz="2000" dirty="0" smtClean="0"/>
              <a:t>Take a guess: what do you think this quote means?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705599" y="4343400"/>
            <a:ext cx="1655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Hint: Look at the map on pg. 337 of your textbook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Empire at the Height of its Power </a:t>
            </a:r>
            <a:endParaRPr lang="en-US" dirty="0"/>
          </a:p>
        </p:txBody>
      </p:sp>
      <p:pic>
        <p:nvPicPr>
          <p:cNvPr id="6" name="Content Placeholder 5" descr="British_Empir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4292" b="-1429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114800" y="5941497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1920’s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5987663"/>
            <a:ext cx="1579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¼ of world’s pop.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7521_124266440946287_9463_n.jpg"/>
          <p:cNvPicPr>
            <a:picLocks noChangeAspect="1"/>
          </p:cNvPicPr>
          <p:nvPr/>
        </p:nvPicPr>
        <p:blipFill>
          <a:blip r:embed="rId2">
            <a:alphaModFix amt="39000"/>
            <a:lum/>
          </a:blip>
          <a:stretch>
            <a:fillRect/>
          </a:stretch>
        </p:blipFill>
        <p:spPr>
          <a:xfrm>
            <a:off x="2362200" y="1801906"/>
            <a:ext cx="4752976" cy="3564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Rule, Britannia!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613646"/>
            <a:ext cx="7272339" cy="4324257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Rule Britannia!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Britannia rule the waves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Britons never, never, never shall be slaves.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Rule Britannia!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Britannia rule the waves.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Britons never, never, never shall be slaves.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5366638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http://www.youtube.com/watch?v=1XPHL4Q86t4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Imperialism: Essential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motives of the colonizers?</a:t>
            </a:r>
          </a:p>
          <a:p>
            <a:r>
              <a:rPr lang="en-US" dirty="0" smtClean="0"/>
              <a:t>How did the imperialists control and manage their colonies?</a:t>
            </a:r>
          </a:p>
          <a:p>
            <a:r>
              <a:rPr lang="en-US" dirty="0" smtClean="0"/>
              <a:t>What were the effects of imperialism?</a:t>
            </a:r>
          </a:p>
          <a:p>
            <a:r>
              <a:rPr lang="en-US" dirty="0" smtClean="0"/>
              <a:t>How did Japan end its isolation and begin to modernize?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wanted to control someone smaller or weaker than you, how could you do it? What methods might you use?</a:t>
            </a:r>
          </a:p>
          <a:p>
            <a:r>
              <a:rPr lang="en-US" dirty="0" smtClean="0"/>
              <a:t>What might happen to them after you have dominated their lives? </a:t>
            </a:r>
          </a:p>
          <a:p>
            <a:r>
              <a:rPr lang="en-US" dirty="0" smtClean="0"/>
              <a:t>Is this ever morally justified?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Name of the Game: Empire Building </a:t>
            </a:r>
          </a:p>
          <a:p>
            <a:r>
              <a:rPr lang="en-US" dirty="0" smtClean="0"/>
              <a:t>Types of imperialism:</a:t>
            </a:r>
          </a:p>
          <a:p>
            <a:pPr lvl="1"/>
            <a:r>
              <a:rPr lang="en-US" dirty="0" smtClean="0"/>
              <a:t>Colony: Foreign power governs </a:t>
            </a:r>
          </a:p>
          <a:p>
            <a:pPr lvl="1"/>
            <a:r>
              <a:rPr lang="en-US" dirty="0" smtClean="0"/>
              <a:t>Protectorate: Foreign power controls government </a:t>
            </a:r>
          </a:p>
          <a:p>
            <a:pPr lvl="1"/>
            <a:r>
              <a:rPr lang="en-US" dirty="0" smtClean="0"/>
              <a:t>Sphere of influence: Foreign power has trade privileges </a:t>
            </a:r>
          </a:p>
          <a:p>
            <a:pPr lvl="1"/>
            <a:r>
              <a:rPr lang="en-US" dirty="0" smtClean="0"/>
              <a:t>Economic Imperialism: Foreign business controls econ. </a:t>
            </a:r>
          </a:p>
          <a:p>
            <a:r>
              <a:rPr lang="en-US" dirty="0" smtClean="0"/>
              <a:t>Forms of control: </a:t>
            </a:r>
          </a:p>
          <a:p>
            <a:pPr lvl="1"/>
            <a:r>
              <a:rPr lang="en-US" dirty="0" smtClean="0"/>
              <a:t>Direct: No self-rule, no local leaders in government </a:t>
            </a:r>
          </a:p>
          <a:p>
            <a:pPr lvl="1"/>
            <a:r>
              <a:rPr lang="en-US" dirty="0" smtClean="0"/>
              <a:t>Indirect: Limited self-rule of local leaders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African resistance: Zulus and British </a:t>
            </a:r>
          </a:p>
          <a:p>
            <a:r>
              <a:rPr lang="en-US" dirty="0" smtClean="0"/>
              <a:t>Europeans: Boers, British, and Africans in South Africa</a:t>
            </a:r>
          </a:p>
          <a:p>
            <a:r>
              <a:rPr lang="en-US" dirty="0" smtClean="0"/>
              <a:t>Boer War: British won </a:t>
            </a:r>
          </a:p>
          <a:p>
            <a:r>
              <a:rPr lang="en-US" dirty="0" smtClean="0"/>
              <a:t>Limited control (British) vs. direct control (French) </a:t>
            </a:r>
          </a:p>
          <a:p>
            <a:r>
              <a:rPr lang="en-US" dirty="0" smtClean="0"/>
              <a:t>Legacy: Positive and Negative Consequences</a:t>
            </a:r>
          </a:p>
          <a:p>
            <a:pPr lvl="1"/>
            <a:r>
              <a:rPr lang="en-US" dirty="0" smtClean="0"/>
              <a:t>Political divisions, artificial boundaries </a:t>
            </a:r>
          </a:p>
          <a:p>
            <a:pPr lvl="1"/>
            <a:r>
              <a:rPr lang="en-US" dirty="0" smtClean="0"/>
              <a:t>Breakdown of family, culture </a:t>
            </a:r>
          </a:p>
          <a:p>
            <a:pPr lvl="1"/>
            <a:r>
              <a:rPr lang="en-US" dirty="0" smtClean="0"/>
              <a:t>Loss of land, disease, deaths from rebellions</a:t>
            </a:r>
          </a:p>
          <a:p>
            <a:pPr lvl="1"/>
            <a:r>
              <a:rPr lang="en-US" dirty="0" smtClean="0"/>
              <a:t>Economic expansion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study history? What tools do we use to study history? </a:t>
            </a:r>
            <a:endParaRPr lang="en-US" dirty="0"/>
          </a:p>
        </p:txBody>
      </p:sp>
      <p:pic>
        <p:nvPicPr>
          <p:cNvPr id="4" name="Picture 3" descr="slo primary docum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619337"/>
            <a:ext cx="3646170" cy="3506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Racism </a:t>
            </a:r>
          </a:p>
          <a:p>
            <a:r>
              <a:rPr lang="en-US" dirty="0" smtClean="0"/>
              <a:t>Social Darwinism </a:t>
            </a:r>
          </a:p>
          <a:p>
            <a:r>
              <a:rPr lang="en-US" dirty="0" smtClean="0"/>
              <a:t>Paternalism </a:t>
            </a:r>
          </a:p>
          <a:p>
            <a:r>
              <a:rPr lang="en-US" dirty="0" smtClean="0"/>
              <a:t>Assimilation </a:t>
            </a:r>
          </a:p>
          <a:p>
            <a:r>
              <a:rPr lang="en-US" dirty="0" smtClean="0"/>
              <a:t>Directions: Choose a vocabulary word above and complete the </a:t>
            </a:r>
            <a:r>
              <a:rPr lang="en-US" dirty="0" err="1" smtClean="0"/>
              <a:t>Frayer</a:t>
            </a:r>
            <a:r>
              <a:rPr lang="en-US" dirty="0" smtClean="0"/>
              <a:t> Model graphic organizer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Scramble for Africa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Imperialism</a:t>
            </a:r>
            <a:r>
              <a:rPr lang="en-US" dirty="0" smtClean="0"/>
              <a:t>: Seizure of a country or territory by a stronger country </a:t>
            </a:r>
          </a:p>
          <a:p>
            <a:r>
              <a:rPr lang="en-US" dirty="0" smtClean="0"/>
              <a:t>Belgium takes the Congo (1880’s) </a:t>
            </a:r>
          </a:p>
          <a:p>
            <a:r>
              <a:rPr lang="en-US" dirty="0" smtClean="0"/>
              <a:t>How? </a:t>
            </a:r>
          </a:p>
          <a:p>
            <a:pPr lvl="1"/>
            <a:r>
              <a:rPr lang="en-US" dirty="0" smtClean="0"/>
              <a:t>Steamboats and maxim gun </a:t>
            </a:r>
          </a:p>
          <a:p>
            <a:pPr lvl="1"/>
            <a:r>
              <a:rPr lang="en-US" dirty="0" smtClean="0"/>
              <a:t>Quinine to combat malaria </a:t>
            </a:r>
          </a:p>
          <a:p>
            <a:pPr lvl="1"/>
            <a:r>
              <a:rPr lang="en-US" dirty="0" smtClean="0"/>
              <a:t>Exploiting diversity of African groups  </a:t>
            </a:r>
          </a:p>
          <a:p>
            <a:r>
              <a:rPr lang="en-US" dirty="0" smtClean="0"/>
              <a:t>Berlin Conference (1884-85) </a:t>
            </a:r>
          </a:p>
        </p:txBody>
      </p:sp>
      <p:pic>
        <p:nvPicPr>
          <p:cNvPr id="4" name="Picture 3" descr="New-Imperialism-World-Histo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1902" y="2895599"/>
            <a:ext cx="2494643" cy="3230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 Before and After</a:t>
            </a:r>
            <a:endParaRPr lang="en-US" dirty="0"/>
          </a:p>
        </p:txBody>
      </p:sp>
      <p:pic>
        <p:nvPicPr>
          <p:cNvPr id="4" name="Content Placeholder 3" descr="Africa-antes-de-la-particion-colonial-c-18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081" y="1613646"/>
            <a:ext cx="3654319" cy="4129380"/>
          </a:xfrm>
        </p:spPr>
      </p:pic>
      <p:pic>
        <p:nvPicPr>
          <p:cNvPr id="5" name="Picture 4" descr="afric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613646"/>
            <a:ext cx="4302737" cy="3803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6172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1870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5943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dirty="0" smtClean="0"/>
              <a:t>. 1914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Berlin Conference Simulation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 for choosing territory:</a:t>
            </a:r>
          </a:p>
          <a:p>
            <a:pPr lvl="1"/>
            <a:r>
              <a:rPr lang="en-US" dirty="0" smtClean="0"/>
              <a:t>1. Portugal  </a:t>
            </a:r>
          </a:p>
          <a:p>
            <a:pPr lvl="1"/>
            <a:r>
              <a:rPr lang="en-US" dirty="0" smtClean="0"/>
              <a:t>2. Spain </a:t>
            </a:r>
          </a:p>
          <a:p>
            <a:pPr lvl="1"/>
            <a:r>
              <a:rPr lang="en-US" dirty="0" smtClean="0"/>
              <a:t>3. Britain </a:t>
            </a:r>
          </a:p>
          <a:p>
            <a:pPr lvl="1"/>
            <a:r>
              <a:rPr lang="en-US" dirty="0" smtClean="0"/>
              <a:t>4. France </a:t>
            </a:r>
          </a:p>
          <a:p>
            <a:pPr lvl="1"/>
            <a:r>
              <a:rPr lang="en-US" dirty="0" smtClean="0"/>
              <a:t>5. Belgium </a:t>
            </a:r>
          </a:p>
          <a:p>
            <a:pPr lvl="1"/>
            <a:r>
              <a:rPr lang="en-US" dirty="0" smtClean="0"/>
              <a:t>6. Germany </a:t>
            </a:r>
          </a:p>
          <a:p>
            <a:pPr lvl="1"/>
            <a:r>
              <a:rPr lang="en-US" dirty="0" smtClean="0"/>
              <a:t>7. Italy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successful do you believe your country will be in achieving your goals at today’s Berlin Conference? Explain. </a:t>
            </a:r>
            <a:endParaRPr lang="en-US" dirty="0"/>
          </a:p>
        </p:txBody>
      </p:sp>
      <p:pic>
        <p:nvPicPr>
          <p:cNvPr id="4" name="Picture 3" descr="image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678" y="3048000"/>
            <a:ext cx="4919109" cy="357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#6: Where in the World?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Guess the country! Explain your guess. </a:t>
            </a:r>
          </a:p>
          <a:p>
            <a:r>
              <a:rPr lang="en-US" dirty="0" smtClean="0"/>
              <a:t>Clues:</a:t>
            </a:r>
          </a:p>
          <a:p>
            <a:pPr lvl="1"/>
            <a:r>
              <a:rPr lang="en-US" dirty="0" smtClean="0"/>
              <a:t>The world’s largest democracy </a:t>
            </a:r>
          </a:p>
          <a:p>
            <a:pPr lvl="1"/>
            <a:r>
              <a:rPr lang="en-US" dirty="0" smtClean="0"/>
              <a:t>Main religions:</a:t>
            </a:r>
          </a:p>
          <a:p>
            <a:pPr lvl="2"/>
            <a:r>
              <a:rPr lang="en-US" dirty="0" smtClean="0"/>
              <a:t>Hindus (80%) </a:t>
            </a:r>
          </a:p>
          <a:p>
            <a:pPr lvl="2"/>
            <a:r>
              <a:rPr lang="en-US" dirty="0" smtClean="0"/>
              <a:t>Muslims (13%) </a:t>
            </a:r>
          </a:p>
          <a:p>
            <a:pPr lvl="2"/>
            <a:r>
              <a:rPr lang="en-US" dirty="0" smtClean="0"/>
              <a:t>Other (Christian, Sikh): 7% </a:t>
            </a:r>
          </a:p>
          <a:p>
            <a:pPr lvl="1"/>
            <a:r>
              <a:rPr lang="en-US" dirty="0" smtClean="0"/>
              <a:t>16 official languages, including English </a:t>
            </a:r>
          </a:p>
          <a:p>
            <a:pPr lvl="1"/>
            <a:r>
              <a:rPr lang="en-US" dirty="0" smtClean="0"/>
              <a:t>Capital city is New Delhi </a:t>
            </a:r>
          </a:p>
          <a:p>
            <a:pPr lvl="1"/>
            <a:r>
              <a:rPr lang="en-US" b="1" dirty="0" smtClean="0"/>
              <a:t>Raise your hand if you would like one extra hint!</a:t>
            </a:r>
            <a:endParaRPr lang="en-US" b="1" dirty="0"/>
          </a:p>
        </p:txBody>
      </p:sp>
      <p:pic>
        <p:nvPicPr>
          <p:cNvPr id="4" name="Picture 3" descr="Carmen-sandie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769" y="1801906"/>
            <a:ext cx="2007973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Answer: India </a:t>
            </a:r>
            <a:endParaRPr lang="en-US" dirty="0"/>
          </a:p>
        </p:txBody>
      </p:sp>
      <p:pic>
        <p:nvPicPr>
          <p:cNvPr id="4" name="Content Placeholder 3" descr="800px-Taj_Mahal,_Agra,_India_edit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286" r="-52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Europeans in the Middle 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5" y="1801906"/>
            <a:ext cx="3940176" cy="432425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Decline of the Ottoman Empire </a:t>
            </a:r>
          </a:p>
          <a:p>
            <a:r>
              <a:rPr lang="en-US" dirty="0" smtClean="0"/>
              <a:t>Geopolitics: Taking strategically located land </a:t>
            </a:r>
          </a:p>
          <a:p>
            <a:r>
              <a:rPr lang="en-US" dirty="0" smtClean="0"/>
              <a:t>Crimean War: Britain, France, Ottomans prevent Russia from taking Black Sea territory </a:t>
            </a:r>
          </a:p>
          <a:p>
            <a:r>
              <a:rPr lang="en-US" dirty="0" smtClean="0"/>
              <a:t>“Great Game” between Britain and Russia over Afghanistan </a:t>
            </a:r>
          </a:p>
          <a:p>
            <a:r>
              <a:rPr lang="en-US" dirty="0" smtClean="0"/>
              <a:t>Egypt modernizes: Suez Canal leads to British control of Egypt</a:t>
            </a:r>
          </a:p>
          <a:p>
            <a:r>
              <a:rPr lang="en-US" dirty="0" smtClean="0"/>
              <a:t>Russian, British spheres of interest in Persia—for oil  </a:t>
            </a:r>
            <a:endParaRPr lang="en-US" dirty="0"/>
          </a:p>
        </p:txBody>
      </p:sp>
      <p:pic>
        <p:nvPicPr>
          <p:cNvPr id="4" name="Picture 3" descr="Great_Game_cartoon_from_18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1" y="2438400"/>
            <a:ext cx="3057525" cy="2495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Southeast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Dutch East India Company in Indonesia </a:t>
            </a:r>
          </a:p>
          <a:p>
            <a:pPr lvl="1"/>
            <a:r>
              <a:rPr lang="en-US" dirty="0" smtClean="0"/>
              <a:t>Rubber plantations and other cash crops </a:t>
            </a:r>
          </a:p>
          <a:p>
            <a:r>
              <a:rPr lang="en-US" dirty="0" smtClean="0"/>
              <a:t>British in Malaysia </a:t>
            </a:r>
          </a:p>
          <a:p>
            <a:r>
              <a:rPr lang="en-US" dirty="0" smtClean="0"/>
              <a:t>French in Indochina (Vietnam)</a:t>
            </a:r>
          </a:p>
          <a:p>
            <a:pPr lvl="1"/>
            <a:r>
              <a:rPr lang="en-US" dirty="0" smtClean="0"/>
              <a:t>Rice production </a:t>
            </a:r>
          </a:p>
          <a:p>
            <a:r>
              <a:rPr lang="en-US" dirty="0" smtClean="0"/>
              <a:t>Siam (Thailand) remained independent </a:t>
            </a:r>
          </a:p>
          <a:p>
            <a:pPr lvl="1"/>
            <a:r>
              <a:rPr lang="en-US" dirty="0" smtClean="0"/>
              <a:t>King </a:t>
            </a:r>
            <a:r>
              <a:rPr lang="en-US" dirty="0" err="1" smtClean="0"/>
              <a:t>Mongkut</a:t>
            </a:r>
            <a:r>
              <a:rPr lang="en-US" dirty="0" smtClean="0"/>
              <a:t> plays France and Britain and modernizes </a:t>
            </a:r>
          </a:p>
          <a:p>
            <a:r>
              <a:rPr lang="en-US" dirty="0" smtClean="0"/>
              <a:t>US in the Philippines, Hawaii (interest in sugar) </a:t>
            </a:r>
          </a:p>
          <a:p>
            <a:pPr lvl="1"/>
            <a:r>
              <a:rPr lang="en-US" dirty="0" smtClean="0"/>
              <a:t>Hawaii annexed in 1898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India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Decline of </a:t>
            </a:r>
            <a:r>
              <a:rPr lang="en-US" dirty="0" err="1" smtClean="0"/>
              <a:t>Mughal</a:t>
            </a:r>
            <a:r>
              <a:rPr lang="en-US" dirty="0" smtClean="0"/>
              <a:t> Empire in the 1700s</a:t>
            </a:r>
          </a:p>
          <a:p>
            <a:pPr lvl="1"/>
            <a:r>
              <a:rPr lang="en-US" dirty="0" smtClean="0"/>
              <a:t>British make deals with maharajahs </a:t>
            </a:r>
          </a:p>
          <a:p>
            <a:r>
              <a:rPr lang="en-US" dirty="0" smtClean="0"/>
              <a:t>British East India Company sets up trading posts </a:t>
            </a:r>
          </a:p>
          <a:p>
            <a:pPr lvl="1"/>
            <a:r>
              <a:rPr lang="en-US" dirty="0" smtClean="0"/>
              <a:t>Cash crops: Tea, indigo, coffee, cotton, and opium to trade with  China (for tea) </a:t>
            </a:r>
          </a:p>
          <a:p>
            <a:r>
              <a:rPr lang="en-US" dirty="0" smtClean="0"/>
              <a:t>“</a:t>
            </a:r>
            <a:r>
              <a:rPr lang="en-US" dirty="0"/>
              <a:t>J</a:t>
            </a:r>
            <a:r>
              <a:rPr lang="en-US" dirty="0" smtClean="0"/>
              <a:t>ewel in the crown” of colonies</a:t>
            </a:r>
          </a:p>
          <a:p>
            <a:pPr lvl="1"/>
            <a:r>
              <a:rPr lang="en-US" dirty="0" smtClean="0"/>
              <a:t>What does this mean?  </a:t>
            </a:r>
          </a:p>
          <a:p>
            <a:r>
              <a:rPr lang="en-US" dirty="0" smtClean="0"/>
              <a:t>Decline in local handloom textile industry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 began with great promise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Technology, inventions</a:t>
            </a:r>
          </a:p>
          <a:p>
            <a:pPr lvl="1"/>
            <a:r>
              <a:rPr lang="en-US" dirty="0" smtClean="0"/>
              <a:t>Wright Brothers, 1903</a:t>
            </a:r>
          </a:p>
          <a:p>
            <a:pPr lvl="1"/>
            <a:r>
              <a:rPr lang="en-US" dirty="0" smtClean="0"/>
              <a:t>Edison, Ford </a:t>
            </a:r>
          </a:p>
          <a:p>
            <a:r>
              <a:rPr lang="en-US" dirty="0" smtClean="0"/>
              <a:t>Science</a:t>
            </a:r>
          </a:p>
          <a:p>
            <a:pPr lvl="1"/>
            <a:r>
              <a:rPr lang="en-US" dirty="0" smtClean="0"/>
              <a:t>Darwin, Mendel, </a:t>
            </a:r>
          </a:p>
          <a:p>
            <a:pPr lvl="1">
              <a:buNone/>
            </a:pPr>
            <a:r>
              <a:rPr lang="en-US" dirty="0" smtClean="0"/>
              <a:t>Marie Curie, Freud </a:t>
            </a:r>
          </a:p>
          <a:p>
            <a:r>
              <a:rPr lang="en-US" dirty="0" smtClean="0"/>
              <a:t>Mass culture and entertainment </a:t>
            </a:r>
          </a:p>
        </p:txBody>
      </p:sp>
      <p:pic>
        <p:nvPicPr>
          <p:cNvPr id="4" name="Picture 3" descr="Felkins-9801.fig.a.l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796440"/>
            <a:ext cx="3636963" cy="2420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Sepoy</a:t>
            </a:r>
            <a:r>
              <a:rPr lang="en-US" dirty="0" smtClean="0"/>
              <a:t> Rebellion</a:t>
            </a:r>
            <a:r>
              <a:rPr lang="en-US" dirty="0" smtClean="0"/>
              <a:t> (1857)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Sepoy</a:t>
            </a:r>
            <a:r>
              <a:rPr lang="en-US" dirty="0" smtClean="0"/>
              <a:t> Mutiny/India’s First War of </a:t>
            </a:r>
            <a:r>
              <a:rPr lang="en-US" dirty="0" smtClean="0"/>
              <a:t>Independence</a:t>
            </a:r>
            <a:r>
              <a:rPr lang="en-US" dirty="0" smtClean="0"/>
              <a:t> </a:t>
            </a:r>
            <a:r>
              <a:rPr lang="en-US" dirty="0" smtClean="0"/>
              <a:t>led </a:t>
            </a:r>
            <a:r>
              <a:rPr lang="en-US" dirty="0" smtClean="0"/>
              <a:t>to the Raj (direct British government control)</a:t>
            </a:r>
          </a:p>
          <a:p>
            <a:pPr lvl="1"/>
            <a:r>
              <a:rPr lang="en-US" dirty="0" err="1" smtClean="0"/>
              <a:t>Sepoys</a:t>
            </a:r>
            <a:r>
              <a:rPr lang="en-US" dirty="0" smtClean="0"/>
              <a:t>: Indian soldiers </a:t>
            </a:r>
          </a:p>
          <a:p>
            <a:pPr lvl="1"/>
            <a:r>
              <a:rPr lang="en-US" dirty="0" smtClean="0"/>
              <a:t>Upset by a rumor that new cartridges for rifles would use cow and pig fat </a:t>
            </a:r>
            <a:endParaRPr lang="en-US" dirty="0" smtClean="0"/>
          </a:p>
          <a:p>
            <a:r>
              <a:rPr lang="en-US" dirty="0" smtClean="0"/>
              <a:t>Problem for the rebellion: the d</a:t>
            </a:r>
            <a:r>
              <a:rPr lang="en-US" dirty="0" smtClean="0"/>
              <a:t>ivision </a:t>
            </a:r>
            <a:r>
              <a:rPr lang="en-US" dirty="0" smtClean="0"/>
              <a:t>between Hindus and Muslims</a:t>
            </a:r>
          </a:p>
          <a:p>
            <a:r>
              <a:rPr lang="en-US" dirty="0" smtClean="0">
                <a:hlinkClick r:id="rId2"/>
              </a:rPr>
              <a:t>Film Study: Mangel Pandey, The Rising </a:t>
            </a:r>
          </a:p>
          <a:p>
            <a:r>
              <a:rPr lang="en-US" dirty="0" smtClean="0">
                <a:hlinkClick r:id="rId2"/>
              </a:rPr>
              <a:t>http://www.youtube.com/watch?v=2yXKbd5IDzU</a:t>
            </a:r>
            <a:r>
              <a:rPr lang="en-US" dirty="0" smtClean="0"/>
              <a:t> 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viewing the film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Why is </a:t>
            </a:r>
            <a:r>
              <a:rPr lang="en-US" dirty="0" err="1" smtClean="0"/>
              <a:t>Mangal</a:t>
            </a:r>
            <a:r>
              <a:rPr lang="en-US" dirty="0" smtClean="0"/>
              <a:t> </a:t>
            </a:r>
            <a:r>
              <a:rPr lang="en-US" dirty="0" err="1" smtClean="0"/>
              <a:t>Pandey</a:t>
            </a:r>
            <a:r>
              <a:rPr lang="en-US" dirty="0" smtClean="0"/>
              <a:t> considered India’s first national hero? </a:t>
            </a:r>
          </a:p>
          <a:p>
            <a:r>
              <a:rPr lang="en-US" dirty="0" smtClean="0"/>
              <a:t>2. What does </a:t>
            </a:r>
            <a:r>
              <a:rPr lang="en-US" dirty="0" err="1" smtClean="0"/>
              <a:t>Mangal</a:t>
            </a:r>
            <a:r>
              <a:rPr lang="en-US" dirty="0" smtClean="0"/>
              <a:t> </a:t>
            </a:r>
            <a:r>
              <a:rPr lang="en-US" dirty="0" err="1" smtClean="0"/>
              <a:t>Pandey</a:t>
            </a:r>
            <a:r>
              <a:rPr lang="en-US" dirty="0" smtClean="0"/>
              <a:t> mean when he says, “We are all untouchables in our own land”?</a:t>
            </a:r>
          </a:p>
          <a:p>
            <a:pPr lvl="1"/>
            <a:r>
              <a:rPr lang="en-US" dirty="0" smtClean="0"/>
              <a:t>Untouchables: Lowest caste of Indian society </a:t>
            </a:r>
          </a:p>
          <a:p>
            <a:r>
              <a:rPr lang="en-US" dirty="0" smtClean="0"/>
              <a:t>3. What does Captain William Gordon warn will happen if the British execute </a:t>
            </a:r>
            <a:r>
              <a:rPr lang="en-US" dirty="0" err="1" smtClean="0"/>
              <a:t>Mangal</a:t>
            </a:r>
            <a:r>
              <a:rPr lang="en-US" dirty="0" smtClean="0"/>
              <a:t> </a:t>
            </a:r>
            <a:r>
              <a:rPr lang="en-US" dirty="0" err="1" smtClean="0"/>
              <a:t>Pandey</a:t>
            </a:r>
            <a:r>
              <a:rPr lang="en-US" dirty="0" smtClean="0"/>
              <a:t>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</a:t>
            </a:r>
            <a:r>
              <a:rPr lang="en-US" dirty="0" smtClean="0"/>
              <a:t>you think that there are any countries that are imperialistic today? Why or why not? </a:t>
            </a:r>
            <a:endParaRPr lang="en-US" dirty="0"/>
          </a:p>
        </p:txBody>
      </p:sp>
      <p:pic>
        <p:nvPicPr>
          <p:cNvPr id="4" name="Picture 3" descr="japanese-imperiali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900363"/>
            <a:ext cx="2999994" cy="322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Imperialism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Europeans were not the only imperialists </a:t>
            </a:r>
          </a:p>
          <a:p>
            <a:r>
              <a:rPr lang="en-US" dirty="0" smtClean="0"/>
              <a:t>Matthew Perry and the Treaty of Kanagawa (1854) ends Japanese isolation and opens ports for trade </a:t>
            </a:r>
          </a:p>
          <a:p>
            <a:r>
              <a:rPr lang="en-US" dirty="0" smtClean="0"/>
              <a:t>Meiji emperor modernizes the country </a:t>
            </a:r>
          </a:p>
          <a:p>
            <a:pPr lvl="1"/>
            <a:r>
              <a:rPr lang="en-US" dirty="0" smtClean="0"/>
              <a:t>Industry, education, military buildup </a:t>
            </a:r>
          </a:p>
          <a:p>
            <a:r>
              <a:rPr lang="en-US" dirty="0" smtClean="0"/>
              <a:t>Becomes the strongest military power in Asia and sought to control neighbors, especially Korea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Sino-Japanese War (1895): </a:t>
            </a:r>
          </a:p>
          <a:p>
            <a:pPr lvl="1"/>
            <a:r>
              <a:rPr lang="en-US" dirty="0" smtClean="0"/>
              <a:t>Japan vs. China in Korea </a:t>
            </a:r>
          </a:p>
          <a:p>
            <a:pPr lvl="1"/>
            <a:r>
              <a:rPr lang="en-US" dirty="0" smtClean="0"/>
              <a:t>Results:</a:t>
            </a:r>
          </a:p>
          <a:p>
            <a:pPr lvl="2"/>
            <a:r>
              <a:rPr lang="en-US" dirty="0" smtClean="0"/>
              <a:t>Japan drives Chinese out of Korea, gains land in Manchuria </a:t>
            </a:r>
          </a:p>
          <a:p>
            <a:pPr lvl="2"/>
            <a:r>
              <a:rPr lang="en-US" dirty="0" smtClean="0"/>
              <a:t>Gains colonies in Taiwan </a:t>
            </a:r>
          </a:p>
          <a:p>
            <a:pPr lvl="1"/>
            <a:r>
              <a:rPr lang="en-US" dirty="0" smtClean="0"/>
              <a:t>Russo-Japanese War (1905):</a:t>
            </a:r>
          </a:p>
          <a:p>
            <a:pPr lvl="2"/>
            <a:r>
              <a:rPr lang="en-US" dirty="0" smtClean="0"/>
              <a:t>Japan vs. Russia in Manchuria and Korea </a:t>
            </a:r>
          </a:p>
          <a:p>
            <a:pPr lvl="2"/>
            <a:r>
              <a:rPr lang="en-US" dirty="0" smtClean="0"/>
              <a:t>Results:</a:t>
            </a:r>
          </a:p>
          <a:p>
            <a:pPr lvl="3"/>
            <a:r>
              <a:rPr lang="en-US" dirty="0" smtClean="0"/>
              <a:t>Japan drives Russia out of Korea and holds Manchuria 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apanese_imperialis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2492" r="-102492"/>
          <a:stretch>
            <a:fillRect/>
          </a:stretch>
        </p:blipFill>
        <p:spPr>
          <a:xfrm>
            <a:off x="-533400" y="274637"/>
            <a:ext cx="10744200" cy="6388685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 in Korea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1905: Made Korea a protectorate </a:t>
            </a:r>
          </a:p>
          <a:p>
            <a:r>
              <a:rPr lang="en-US" dirty="0" smtClean="0"/>
              <a:t>1910: Annexed Korea, bringing them officially under Japan’s control </a:t>
            </a:r>
          </a:p>
          <a:p>
            <a:r>
              <a:rPr lang="en-US" dirty="0" smtClean="0"/>
              <a:t>Forced Koreans to assimilate to Japanese culture </a:t>
            </a:r>
          </a:p>
          <a:p>
            <a:r>
              <a:rPr lang="en-US" dirty="0" smtClean="0"/>
              <a:t>Unfair treatment of Koreans leads to a strong nationalist movement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13646"/>
            <a:ext cx="4017963" cy="4512517"/>
          </a:xfrm>
        </p:spPr>
        <p:txBody>
          <a:bodyPr>
            <a:normAutofit/>
          </a:bodyPr>
          <a:lstStyle/>
          <a:p>
            <a:r>
              <a:rPr lang="en-US" dirty="0" smtClean="0"/>
              <a:t>One of the deadliest centuries in human history </a:t>
            </a:r>
          </a:p>
          <a:p>
            <a:pPr lvl="1"/>
            <a:r>
              <a:rPr lang="en-US" dirty="0" smtClean="0"/>
              <a:t>Some stats:</a:t>
            </a:r>
          </a:p>
          <a:p>
            <a:pPr lvl="2"/>
            <a:r>
              <a:rPr lang="en-US" dirty="0" smtClean="0"/>
              <a:t>About 180 million people killed from war in the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Genocide, nuclear threats </a:t>
            </a:r>
          </a:p>
          <a:p>
            <a:r>
              <a:rPr lang="en-US" dirty="0" smtClean="0"/>
              <a:t>Contradiction between this and greater democratization and human rights  </a:t>
            </a:r>
            <a:endParaRPr lang="en-US" dirty="0"/>
          </a:p>
        </p:txBody>
      </p:sp>
      <p:pic>
        <p:nvPicPr>
          <p:cNvPr id="4" name="Picture 3" descr="2000yardsta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24" y="2362200"/>
            <a:ext cx="3044579" cy="318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Major Themes/Ideas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Industrialization: Growth of industries for the machine production of goods  </a:t>
            </a:r>
          </a:p>
          <a:p>
            <a:r>
              <a:rPr lang="en-US" dirty="0" smtClean="0"/>
              <a:t>Nationalism: Belief in loyalty to one’s nation (people with a shared culture and history)</a:t>
            </a:r>
          </a:p>
          <a:p>
            <a:r>
              <a:rPr lang="en-US" dirty="0" smtClean="0"/>
              <a:t>Imperialism: Strong nations dominating weaker nations politically, economically, or socially 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technology and machinery improve or worsen our lives? Why? Defend your answer. </a:t>
            </a:r>
            <a:endParaRPr lang="en-US" dirty="0"/>
          </a:p>
        </p:txBody>
      </p:sp>
      <p:pic>
        <p:nvPicPr>
          <p:cNvPr id="4" name="Picture 3" descr="ipod-na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3078163"/>
            <a:ext cx="5080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the map on pg. 281:</a:t>
            </a:r>
          </a:p>
          <a:p>
            <a:pPr lvl="1"/>
            <a:r>
              <a:rPr lang="en-US" dirty="0" smtClean="0"/>
              <a:t>Which countries do you think industrialized first?</a:t>
            </a:r>
          </a:p>
          <a:p>
            <a:pPr lvl="1"/>
            <a:r>
              <a:rPr lang="en-US" dirty="0" smtClean="0"/>
              <a:t>Why? What factors lead to industrialization? </a:t>
            </a:r>
            <a:endParaRPr lang="en-US" dirty="0"/>
          </a:p>
        </p:txBody>
      </p:sp>
      <p:pic>
        <p:nvPicPr>
          <p:cNvPr id="4" name="Picture 3" descr="210422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352800"/>
            <a:ext cx="4221655" cy="306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Industrial Revolution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Why a revolution? </a:t>
            </a:r>
          </a:p>
          <a:p>
            <a:r>
              <a:rPr lang="en-US" dirty="0" smtClean="0"/>
              <a:t>Began in England in the 1700’s</a:t>
            </a:r>
          </a:p>
          <a:p>
            <a:pPr lvl="1"/>
            <a:r>
              <a:rPr lang="en-US" dirty="0" smtClean="0"/>
              <a:t>Agriculture: Enclosures </a:t>
            </a:r>
          </a:p>
          <a:p>
            <a:pPr lvl="2"/>
            <a:r>
              <a:rPr lang="en-US" dirty="0" smtClean="0"/>
              <a:t>Improved farming techniques </a:t>
            </a:r>
          </a:p>
          <a:p>
            <a:pPr lvl="2"/>
            <a:r>
              <a:rPr lang="en-US" dirty="0" smtClean="0"/>
              <a:t>Movement to cities (urbanization) </a:t>
            </a:r>
          </a:p>
          <a:p>
            <a:pPr lvl="1"/>
            <a:r>
              <a:rPr lang="en-US" dirty="0" smtClean="0"/>
              <a:t>Industrialization </a:t>
            </a:r>
          </a:p>
          <a:p>
            <a:pPr lvl="2"/>
            <a:r>
              <a:rPr lang="en-US" dirty="0" smtClean="0"/>
              <a:t>Machine mass production of goods </a:t>
            </a:r>
          </a:p>
          <a:p>
            <a:pPr lvl="2"/>
            <a:r>
              <a:rPr lang="en-US" dirty="0" smtClean="0"/>
              <a:t>Requires land, labor, capital, and natural resources</a:t>
            </a:r>
          </a:p>
          <a:p>
            <a:pPr lvl="2"/>
            <a:r>
              <a:rPr lang="en-US" dirty="0" smtClean="0"/>
              <a:t>Good economy (banking) and political stability  </a:t>
            </a:r>
          </a:p>
          <a:p>
            <a:pPr lvl="1"/>
            <a:r>
              <a:rPr lang="en-US" dirty="0" smtClean="0"/>
              <a:t>Textile production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</a:t>
            </a:r>
            <a:r>
              <a:rPr lang="en-US" dirty="0">
                <a:latin typeface="Wingdings"/>
                <a:ea typeface="Wingdings"/>
                <a:cs typeface="Wingdings"/>
              </a:rPr>
              <a:t> </a:t>
            </a:r>
            <a:r>
              <a:rPr lang="en-US" dirty="0" smtClean="0">
                <a:latin typeface="Arial"/>
                <a:ea typeface="Wingdings"/>
                <a:cs typeface="Arial"/>
              </a:rPr>
              <a:t>from new inventions </a:t>
            </a:r>
          </a:p>
          <a:p>
            <a:pPr lvl="1"/>
            <a:r>
              <a:rPr lang="en-US" dirty="0" smtClean="0"/>
              <a:t>Improvements in transportation</a:t>
            </a:r>
          </a:p>
          <a:p>
            <a:pPr lvl="2"/>
            <a:r>
              <a:rPr lang="en-US" dirty="0" smtClean="0"/>
              <a:t>Steam driven trains on railroads (1830’s)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and Plight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Urbanization: Growth of cities </a:t>
            </a:r>
          </a:p>
          <a:p>
            <a:pPr lvl="1"/>
            <a:r>
              <a:rPr lang="en-US" dirty="0" smtClean="0"/>
              <a:t>Factories near water sources</a:t>
            </a:r>
          </a:p>
          <a:p>
            <a:r>
              <a:rPr lang="en-US" dirty="0" smtClean="0"/>
              <a:t>Working class: </a:t>
            </a:r>
          </a:p>
          <a:p>
            <a:pPr lvl="1"/>
            <a:r>
              <a:rPr lang="en-US" dirty="0" smtClean="0"/>
              <a:t>Poor living conditions</a:t>
            </a:r>
          </a:p>
          <a:p>
            <a:pPr lvl="1"/>
            <a:r>
              <a:rPr lang="en-US" dirty="0" smtClean="0"/>
              <a:t>Poor working conditions </a:t>
            </a:r>
          </a:p>
          <a:p>
            <a:r>
              <a:rPr lang="en-US" dirty="0" smtClean="0"/>
              <a:t>Growth of the middle class </a:t>
            </a:r>
          </a:p>
          <a:p>
            <a:r>
              <a:rPr lang="en-US" dirty="0" smtClean="0"/>
              <a:t>Long-term effects:</a:t>
            </a:r>
          </a:p>
          <a:p>
            <a:pPr lvl="1"/>
            <a:r>
              <a:rPr lang="en-US" dirty="0" smtClean="0"/>
              <a:t>Improved standard of living, access to consumer goods</a:t>
            </a:r>
          </a:p>
        </p:txBody>
      </p:sp>
      <p:pic>
        <p:nvPicPr>
          <p:cNvPr id="4" name="Picture 3" descr="work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613646"/>
            <a:ext cx="2171700" cy="3071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23355</TotalTime>
  <Words>1392</Words>
  <Application>Microsoft Macintosh PowerPoint</Application>
  <PresentationFormat>On-screen Show (4:3)</PresentationFormat>
  <Paragraphs>219</Paragraphs>
  <Slides>36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Tradition</vt:lpstr>
      <vt:lpstr>Setting the Stage: Turn of the 20th Century </vt:lpstr>
      <vt:lpstr>Journal:</vt:lpstr>
      <vt:lpstr>20th century began with great promise </vt:lpstr>
      <vt:lpstr>However…</vt:lpstr>
      <vt:lpstr>Three Major Themes/Ideas</vt:lpstr>
      <vt:lpstr>Journal </vt:lpstr>
      <vt:lpstr>Industrialization </vt:lpstr>
      <vt:lpstr>The Industrial Revolution </vt:lpstr>
      <vt:lpstr>Progress and Plight </vt:lpstr>
      <vt:lpstr>Spread of Industrialization </vt:lpstr>
      <vt:lpstr>Today </vt:lpstr>
      <vt:lpstr>Reforms </vt:lpstr>
      <vt:lpstr>Journal #3 </vt:lpstr>
      <vt:lpstr>British Empire at the Height of its Power </vt:lpstr>
      <vt:lpstr>Rule, Britannia! </vt:lpstr>
      <vt:lpstr>Imperialism: Essential Questions </vt:lpstr>
      <vt:lpstr>Journal #4</vt:lpstr>
      <vt:lpstr>Forms of control </vt:lpstr>
      <vt:lpstr>Conflicts </vt:lpstr>
      <vt:lpstr>Vocabulary: </vt:lpstr>
      <vt:lpstr>Scramble for Africa </vt:lpstr>
      <vt:lpstr>Africa Before and After</vt:lpstr>
      <vt:lpstr>Berlin Conference Simulation </vt:lpstr>
      <vt:lpstr>Journal #5</vt:lpstr>
      <vt:lpstr>Journal #6: Where in the World? </vt:lpstr>
      <vt:lpstr>Answer: India </vt:lpstr>
      <vt:lpstr>Europeans in the Middle East</vt:lpstr>
      <vt:lpstr>Southeast Asia</vt:lpstr>
      <vt:lpstr>Imperialism in India </vt:lpstr>
      <vt:lpstr>Sepoy Rebellion (1857) </vt:lpstr>
      <vt:lpstr>Questions for viewing the film </vt:lpstr>
      <vt:lpstr>Journal #7</vt:lpstr>
      <vt:lpstr>Japanese Imperialism </vt:lpstr>
      <vt:lpstr>Conflicts </vt:lpstr>
      <vt:lpstr>Slide 35</vt:lpstr>
      <vt:lpstr>Japan in Korea </vt:lpstr>
    </vt:vector>
  </TitlesOfParts>
  <Company>Neag School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the Stage: Turn of the 20th Century </dc:title>
  <dc:creator>Neag School of Education Student</dc:creator>
  <cp:lastModifiedBy>Allison Hopkins</cp:lastModifiedBy>
  <cp:revision>198</cp:revision>
  <dcterms:created xsi:type="dcterms:W3CDTF">2011-09-14T20:17:35Z</dcterms:created>
  <dcterms:modified xsi:type="dcterms:W3CDTF">2011-09-15T14:00:21Z</dcterms:modified>
</cp:coreProperties>
</file>